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70" r:id="rId1"/>
    <p:sldMasterId id="2147483660" r:id="rId2"/>
    <p:sldMasterId id="2147483680" r:id="rId3"/>
  </p:sldMasterIdLst>
  <p:notesMasterIdLst>
    <p:notesMasterId r:id="rId36"/>
  </p:notesMasterIdLst>
  <p:sldIdLst>
    <p:sldId id="269" r:id="rId4"/>
    <p:sldId id="270" r:id="rId5"/>
    <p:sldId id="275" r:id="rId6"/>
    <p:sldId id="277" r:id="rId7"/>
    <p:sldId id="280" r:id="rId8"/>
    <p:sldId id="281" r:id="rId9"/>
    <p:sldId id="282" r:id="rId10"/>
    <p:sldId id="283" r:id="rId11"/>
    <p:sldId id="287" r:id="rId12"/>
    <p:sldId id="284" r:id="rId13"/>
    <p:sldId id="285" r:id="rId14"/>
    <p:sldId id="301" r:id="rId15"/>
    <p:sldId id="290" r:id="rId16"/>
    <p:sldId id="309" r:id="rId17"/>
    <p:sldId id="271" r:id="rId18"/>
    <p:sldId id="302" r:id="rId19"/>
    <p:sldId id="289" r:id="rId20"/>
    <p:sldId id="304" r:id="rId21"/>
    <p:sldId id="305" r:id="rId22"/>
    <p:sldId id="306" r:id="rId23"/>
    <p:sldId id="307" r:id="rId24"/>
    <p:sldId id="303" r:id="rId25"/>
    <p:sldId id="308" r:id="rId26"/>
    <p:sldId id="300" r:id="rId27"/>
    <p:sldId id="299" r:id="rId28"/>
    <p:sldId id="297" r:id="rId29"/>
    <p:sldId id="278" r:id="rId30"/>
    <p:sldId id="272" r:id="rId31"/>
    <p:sldId id="276" r:id="rId32"/>
    <p:sldId id="286" r:id="rId33"/>
    <p:sldId id="293" r:id="rId34"/>
    <p:sldId id="294" r:id="rId35"/>
  </p:sldIdLst>
  <p:sldSz cx="12192000" cy="6858000"/>
  <p:notesSz cx="6858000" cy="9144000"/>
  <p:embeddedFontLst>
    <p:embeddedFont>
      <p:font typeface="NANUMGOTHIC EXTRABOLD" panose="020B0600000101010101" charset="-127"/>
      <p:bold r:id="rId37"/>
    </p:embeddedFont>
    <p:embeddedFont>
      <p:font typeface="NanumGothic" pitchFamily="2" charset="-127"/>
      <p:regular r:id="rId38"/>
      <p:bold r:id="rId39"/>
    </p:embeddedFont>
    <p:embeddedFont>
      <p:font typeface="Malgun Gothic" panose="020B0503020000020004" pitchFamily="50" charset="-127"/>
      <p:regular r:id="rId40"/>
      <p:bold r:id="rId41"/>
    </p:embeddedFont>
    <p:embeddedFont>
      <p:font typeface="Malgun Gothic" panose="020B0503020000020004" pitchFamily="50" charset="-127"/>
      <p:regular r:id="rId40"/>
      <p:bold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Open Sans" panose="020B0606030504020204" pitchFamily="34" charset="0"/>
      <p:regular r:id="rId46"/>
      <p:bold r:id="rId47"/>
      <p:italic r:id="rId48"/>
      <p:boldItalic r:id="rId49"/>
    </p:embeddedFont>
    <p:embeddedFont>
      <p:font typeface="Open Sans Light" panose="020B0306030504020204" pitchFamily="34" charset="0"/>
      <p:regular r:id="rId50"/>
      <p:italic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hite Theme" id="{6E59621E-F2C4-1842-B418-8F11A4C4840E}">
          <p14:sldIdLst>
            <p14:sldId id="269"/>
            <p14:sldId id="270"/>
            <p14:sldId id="275"/>
            <p14:sldId id="277"/>
            <p14:sldId id="280"/>
            <p14:sldId id="281"/>
            <p14:sldId id="282"/>
            <p14:sldId id="283"/>
            <p14:sldId id="287"/>
            <p14:sldId id="284"/>
            <p14:sldId id="285"/>
            <p14:sldId id="301"/>
            <p14:sldId id="290"/>
            <p14:sldId id="309"/>
            <p14:sldId id="271"/>
            <p14:sldId id="302"/>
            <p14:sldId id="289"/>
            <p14:sldId id="304"/>
            <p14:sldId id="305"/>
            <p14:sldId id="306"/>
            <p14:sldId id="307"/>
            <p14:sldId id="303"/>
            <p14:sldId id="308"/>
            <p14:sldId id="300"/>
            <p14:sldId id="299"/>
            <p14:sldId id="297"/>
            <p14:sldId id="278"/>
            <p14:sldId id="272"/>
            <p14:sldId id="276"/>
            <p14:sldId id="286"/>
            <p14:sldId id="293"/>
            <p14:sldId id="29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0548"/>
    <a:srgbClr val="1F1F1F"/>
    <a:srgbClr val="512BD4"/>
    <a:srgbClr val="B9AAEF"/>
    <a:srgbClr val="B9AAEE"/>
    <a:srgbClr val="190649"/>
    <a:srgbClr val="FAFA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809"/>
    <p:restoredTop sz="94694"/>
  </p:normalViewPr>
  <p:slideViewPr>
    <p:cSldViewPr snapToGrid="0">
      <p:cViewPr varScale="1">
        <p:scale>
          <a:sx n="106" d="100"/>
          <a:sy n="106" d="100"/>
        </p:scale>
        <p:origin x="78" y="15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3.fntdata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5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8.fntdata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8" Type="http://schemas.openxmlformats.org/officeDocument/2006/relationships/slide" Target="slides/slide5.xml"/><Relationship Id="rId51" Type="http://schemas.openxmlformats.org/officeDocument/2006/relationships/font" Target="fonts/font15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AC5BC7-7536-4F79-BC18-E2356FA2C61A}" type="datetimeFigureOut">
              <a:rPr lang="ko-KR" altLang="en-US" smtClean="0"/>
              <a:t>2023-01-14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B9410-22FB-4232-AA18-A5CDDBA01B61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81682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CB67962-7DAD-27C7-AE18-58D126B021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730" y="4980549"/>
            <a:ext cx="9144000" cy="538309"/>
          </a:xfrm>
        </p:spPr>
        <p:txBody>
          <a:bodyPr>
            <a:noAutofit/>
          </a:bodyPr>
          <a:lstStyle>
            <a:lvl1pPr marL="0" indent="0" algn="l">
              <a:buNone/>
              <a:defRPr sz="2800" b="1" i="0"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9A8FB7-7F22-E380-1D31-221E2AC0BE88}"/>
              </a:ext>
            </a:extLst>
          </p:cNvPr>
          <p:cNvSpPr txBox="1"/>
          <p:nvPr userDrawn="1"/>
        </p:nvSpPr>
        <p:spPr>
          <a:xfrm>
            <a:off x="703730" y="2578125"/>
            <a:ext cx="47307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4800" b="1" i="0" dirty="0">
                <a:solidFill>
                  <a:schemeClr val="bg1"/>
                </a:solidFill>
                <a:latin typeface="NANUMGOTHIC EXTRABOLD" panose="020D0604000000000000" pitchFamily="34" charset="-127"/>
                <a:ea typeface="NANUMGOTHIC EXTRABOLD" panose="020D0604000000000000" pitchFamily="34" charset="-127"/>
              </a:rPr>
              <a:t>.NET Conf 202</a:t>
            </a:r>
            <a:r>
              <a:rPr kumimoji="1" lang="en-US" altLang="ko-KR" sz="4800" b="1" i="0" dirty="0">
                <a:solidFill>
                  <a:schemeClr val="bg1"/>
                </a:solidFill>
                <a:latin typeface="NANUMGOTHIC EXTRABOLD" panose="020D0604000000000000" pitchFamily="34" charset="-127"/>
                <a:ea typeface="NANUMGOTHIC EXTRABOLD" panose="020D0604000000000000" pitchFamily="34" charset="-127"/>
              </a:rPr>
              <a:t>3</a:t>
            </a:r>
            <a:endParaRPr kumimoji="1" lang="en-US" altLang="ko-Kore-KR" sz="4800" b="1" i="0" dirty="0">
              <a:solidFill>
                <a:schemeClr val="bg1"/>
              </a:solidFill>
              <a:latin typeface="NANUMGOTHIC EXTRABOLD" panose="020D0604000000000000" pitchFamily="34" charset="-127"/>
              <a:ea typeface="NANUMGOTHIC EXTRABOLD" panose="020D0604000000000000" pitchFamily="34" charset="-127"/>
            </a:endParaRPr>
          </a:p>
          <a:p>
            <a:r>
              <a:rPr kumimoji="1" lang="en-US" altLang="ko-Kore-KR" sz="4800" b="1" i="0" dirty="0">
                <a:solidFill>
                  <a:schemeClr val="bg1"/>
                </a:solidFill>
                <a:latin typeface="NANUMGOTHIC EXTRABOLD" panose="020D0604000000000000" pitchFamily="34" charset="-127"/>
                <a:ea typeface="NANUMGOTHIC EXTRABOLD" panose="020D0604000000000000" pitchFamily="34" charset="-127"/>
              </a:rPr>
              <a:t>x Seoul</a:t>
            </a:r>
            <a:endParaRPr kumimoji="1" lang="ko-Kore-KR" altLang="en-US" sz="4800" b="1" i="0" dirty="0">
              <a:solidFill>
                <a:schemeClr val="bg1"/>
              </a:solidFill>
              <a:latin typeface="NANUMGOTHIC EXTRABOLD" panose="020D0604000000000000" pitchFamily="34" charset="-127"/>
              <a:ea typeface="NANUMGOTHIC EXTRABOLD" panose="020D0604000000000000" pitchFamily="34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428ACCA7-8F57-9D0D-313D-48274F1D8B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47764" y="1403510"/>
            <a:ext cx="3632200" cy="1054100"/>
          </a:xfrm>
          <a:prstGeom prst="rect">
            <a:avLst/>
          </a:prstGeom>
        </p:spPr>
      </p:pic>
      <p:cxnSp>
        <p:nvCxnSpPr>
          <p:cNvPr id="10" name="직선 연결선[R] 9">
            <a:extLst>
              <a:ext uri="{FF2B5EF4-FFF2-40B4-BE49-F238E27FC236}">
                <a16:creationId xmlns:a16="http://schemas.microsoft.com/office/drawing/2014/main" id="{4D1AA9C0-4BE5-B496-6376-92047F223283}"/>
              </a:ext>
            </a:extLst>
          </p:cNvPr>
          <p:cNvCxnSpPr/>
          <p:nvPr userDrawn="1"/>
        </p:nvCxnSpPr>
        <p:spPr>
          <a:xfrm>
            <a:off x="703730" y="4527274"/>
            <a:ext cx="696927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그림 14" descr="헬멧이(가) 표시된 사진&#10;&#10;자동 생성된 설명">
            <a:extLst>
              <a:ext uri="{FF2B5EF4-FFF2-40B4-BE49-F238E27FC236}">
                <a16:creationId xmlns:a16="http://schemas.microsoft.com/office/drawing/2014/main" id="{7E361B7E-77EC-CCD8-CEEC-2107FEA3E32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47253" y="2283048"/>
            <a:ext cx="9392478" cy="528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404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CB67962-7DAD-27C7-AE18-58D126B021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730" y="4980549"/>
            <a:ext cx="9144000" cy="538309"/>
          </a:xfrm>
        </p:spPr>
        <p:txBody>
          <a:bodyPr>
            <a:noAutofit/>
          </a:bodyPr>
          <a:lstStyle>
            <a:lvl1pPr marL="0" indent="0" algn="l">
              <a:buNone/>
              <a:defRPr sz="2800" b="1" i="0"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9A8FB7-7F22-E380-1D31-221E2AC0BE88}"/>
              </a:ext>
            </a:extLst>
          </p:cNvPr>
          <p:cNvSpPr txBox="1"/>
          <p:nvPr userDrawn="1"/>
        </p:nvSpPr>
        <p:spPr>
          <a:xfrm>
            <a:off x="703730" y="2578125"/>
            <a:ext cx="47307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4800" b="1" i="0" dirty="0">
                <a:solidFill>
                  <a:schemeClr val="bg1"/>
                </a:solidFill>
                <a:latin typeface="NANUMGOTHIC EXTRABOLD" panose="020D0604000000000000" pitchFamily="34" charset="-127"/>
                <a:ea typeface="NANUMGOTHIC EXTRABOLD" panose="020D0604000000000000" pitchFamily="34" charset="-127"/>
              </a:rPr>
              <a:t>.NET Conf 202</a:t>
            </a:r>
            <a:r>
              <a:rPr kumimoji="1" lang="en-US" altLang="ko-KR" sz="4800" b="1" i="0" dirty="0">
                <a:solidFill>
                  <a:schemeClr val="bg1"/>
                </a:solidFill>
                <a:latin typeface="NANUMGOTHIC EXTRABOLD" panose="020D0604000000000000" pitchFamily="34" charset="-127"/>
                <a:ea typeface="NANUMGOTHIC EXTRABOLD" panose="020D0604000000000000" pitchFamily="34" charset="-127"/>
              </a:rPr>
              <a:t>3</a:t>
            </a:r>
            <a:endParaRPr kumimoji="1" lang="en-US" altLang="ko-Kore-KR" sz="4800" b="1" i="0" dirty="0">
              <a:solidFill>
                <a:schemeClr val="bg1"/>
              </a:solidFill>
              <a:latin typeface="NANUMGOTHIC EXTRABOLD" panose="020D0604000000000000" pitchFamily="34" charset="-127"/>
              <a:ea typeface="NANUMGOTHIC EXTRABOLD" panose="020D0604000000000000" pitchFamily="34" charset="-127"/>
            </a:endParaRPr>
          </a:p>
          <a:p>
            <a:r>
              <a:rPr kumimoji="1" lang="en-US" altLang="ko-Kore-KR" sz="4800" b="1" i="0" dirty="0">
                <a:solidFill>
                  <a:schemeClr val="bg1"/>
                </a:solidFill>
                <a:latin typeface="NANUMGOTHIC EXTRABOLD" panose="020D0604000000000000" pitchFamily="34" charset="-127"/>
                <a:ea typeface="NANUMGOTHIC EXTRABOLD" panose="020D0604000000000000" pitchFamily="34" charset="-127"/>
              </a:rPr>
              <a:t>x Seoul</a:t>
            </a:r>
            <a:endParaRPr kumimoji="1" lang="ko-Kore-KR" altLang="en-US" sz="4800" b="1" i="0" dirty="0">
              <a:solidFill>
                <a:schemeClr val="bg1"/>
              </a:solidFill>
              <a:latin typeface="NANUMGOTHIC EXTRABOLD" panose="020D0604000000000000" pitchFamily="34" charset="-127"/>
              <a:ea typeface="NANUMGOTHIC EXTRABOLD" panose="020D0604000000000000" pitchFamily="34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428ACCA7-8F57-9D0D-313D-48274F1D8B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47764" y="1403510"/>
            <a:ext cx="3632200" cy="1054100"/>
          </a:xfrm>
          <a:prstGeom prst="rect">
            <a:avLst/>
          </a:prstGeom>
        </p:spPr>
      </p:pic>
      <p:cxnSp>
        <p:nvCxnSpPr>
          <p:cNvPr id="10" name="직선 연결선[R] 9">
            <a:extLst>
              <a:ext uri="{FF2B5EF4-FFF2-40B4-BE49-F238E27FC236}">
                <a16:creationId xmlns:a16="http://schemas.microsoft.com/office/drawing/2014/main" id="{4D1AA9C0-4BE5-B496-6376-92047F223283}"/>
              </a:ext>
            </a:extLst>
          </p:cNvPr>
          <p:cNvCxnSpPr/>
          <p:nvPr userDrawn="1"/>
        </p:nvCxnSpPr>
        <p:spPr>
          <a:xfrm>
            <a:off x="703730" y="4527274"/>
            <a:ext cx="696927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그림 11" descr="헬멧이(가) 표시된 사진&#10;&#10;자동 생성된 설명">
            <a:extLst>
              <a:ext uri="{FF2B5EF4-FFF2-40B4-BE49-F238E27FC236}">
                <a16:creationId xmlns:a16="http://schemas.microsoft.com/office/drawing/2014/main" id="{FF20B4A1-2D79-F7AB-7CCD-D6190553F4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47253" y="2283048"/>
            <a:ext cx="9392478" cy="528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07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ing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24ACC4D-6C22-786F-EE96-E12EA0B915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4800" y="2664229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83A32E-F292-BB75-B917-167F08F85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703320"/>
            <a:ext cx="9144000" cy="845734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B67962-7DAD-27C7-AE18-58D126B021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641129"/>
            <a:ext cx="9144000" cy="365125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24927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_1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25383B-3BB2-5B6A-5EFE-8EB8D73F9E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4800" y="2664229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02A9AB-AE88-89CB-1B76-390A69776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B9336-7CF9-6DBE-2B3F-9A8906D1B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7056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_2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F66F68-C8E3-49DD-CD58-1CDF06036E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4800" y="2664229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F888CE-A252-6263-30B8-0AF3FFE1F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F3F87-0131-7BA2-72D5-E08759DB35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B0771-0033-F9B5-EC49-F27E0C6D5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97895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_3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807C16-CC92-2151-D639-06C0FE4232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4800" y="2664229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F888CE-A252-6263-30B8-0AF3FFE1F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F3F87-0131-7BA2-72D5-E08759DB35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1328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B0771-0033-F9B5-EC49-F27E0C6D5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99960" y="1825625"/>
            <a:ext cx="341328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A3BFD12-5F2E-131D-2F93-A7BD75B46FE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944438" y="1825625"/>
            <a:ext cx="341328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93798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_ContentArea">
    <p:bg>
      <p:bgPr>
        <a:solidFill>
          <a:srgbClr val="19054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DF7C5E-F00D-A584-927A-EDDC069D00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58919"/>
            <a:ext cx="3266699" cy="405329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2A815C-160E-630F-917E-D1559B6708A8}"/>
              </a:ext>
            </a:extLst>
          </p:cNvPr>
          <p:cNvSpPr/>
          <p:nvPr userDrawn="1"/>
        </p:nvSpPr>
        <p:spPr>
          <a:xfrm>
            <a:off x="4979324" y="0"/>
            <a:ext cx="7212676" cy="6858000"/>
          </a:xfrm>
          <a:prstGeom prst="rect">
            <a:avLst/>
          </a:prstGeom>
          <a:solidFill>
            <a:srgbClr val="1905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72AE49C-04B7-ADCD-9CAF-F576C3D79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0250"/>
            <a:ext cx="326669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377359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_Image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DF7C5E-F00D-A584-927A-EDDC069D00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58919"/>
            <a:ext cx="3266699" cy="405329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2A815C-160E-630F-917E-D1559B6708A8}"/>
              </a:ext>
            </a:extLst>
          </p:cNvPr>
          <p:cNvSpPr/>
          <p:nvPr userDrawn="1"/>
        </p:nvSpPr>
        <p:spPr>
          <a:xfrm>
            <a:off x="4979324" y="0"/>
            <a:ext cx="7212676" cy="6858000"/>
          </a:xfrm>
          <a:prstGeom prst="rect">
            <a:avLst/>
          </a:prstGeom>
          <a:solidFill>
            <a:srgbClr val="190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72AE49C-04B7-ADCD-9CAF-F576C3D79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0250"/>
            <a:ext cx="326669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1577BE-79EA-EE78-8557-CDFFAFA41A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77736" y="0"/>
            <a:ext cx="7214264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2727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512B8-84D1-44F9-EEFD-D4E46153A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E5BF4EB-139D-0215-28ED-1C6B388D0A9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1527175"/>
            <a:ext cx="10515600" cy="53308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16141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8339FA4-CB47-64F7-0DE2-D1AE4485C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49A80658-64B2-8A16-A5D9-8E8038BBEA5D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8200" y="1819275"/>
            <a:ext cx="10515600" cy="42989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6660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6CB67962-7DAD-27C7-AE18-58D126B021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3730" y="4980549"/>
            <a:ext cx="9144000" cy="538309"/>
          </a:xfrm>
        </p:spPr>
        <p:txBody>
          <a:bodyPr>
            <a:noAutofit/>
          </a:bodyPr>
          <a:lstStyle>
            <a:lvl1pPr marL="0" indent="0" algn="l">
              <a:buNone/>
              <a:defRPr sz="2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9A8FB7-7F22-E380-1D31-221E2AC0BE88}"/>
              </a:ext>
            </a:extLst>
          </p:cNvPr>
          <p:cNvSpPr txBox="1"/>
          <p:nvPr userDrawn="1"/>
        </p:nvSpPr>
        <p:spPr>
          <a:xfrm>
            <a:off x="703730" y="2578125"/>
            <a:ext cx="47307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ko-Kore-KR" sz="4800" b="1" i="0" dirty="0">
                <a:solidFill>
                  <a:schemeClr val="tx1"/>
                </a:solidFill>
                <a:latin typeface="NANUMGOTHIC EXTRABOLD" panose="020D0604000000000000" pitchFamily="34" charset="-127"/>
                <a:ea typeface="NANUMGOTHIC EXTRABOLD" panose="020D0604000000000000" pitchFamily="34" charset="-127"/>
              </a:rPr>
              <a:t>.NET Conf 202</a:t>
            </a:r>
            <a:r>
              <a:rPr kumimoji="1" lang="en-US" altLang="ko-KR" sz="4800" b="1" i="0" dirty="0">
                <a:solidFill>
                  <a:schemeClr val="tx1"/>
                </a:solidFill>
                <a:latin typeface="NANUMGOTHIC EXTRABOLD" panose="020D0604000000000000" pitchFamily="34" charset="-127"/>
                <a:ea typeface="NANUMGOTHIC EXTRABOLD" panose="020D0604000000000000" pitchFamily="34" charset="-127"/>
              </a:rPr>
              <a:t>3</a:t>
            </a:r>
            <a:endParaRPr kumimoji="1" lang="en-US" altLang="ko-Kore-KR" sz="4800" b="1" i="0" dirty="0">
              <a:solidFill>
                <a:schemeClr val="tx1"/>
              </a:solidFill>
              <a:latin typeface="NANUMGOTHIC EXTRABOLD" panose="020D0604000000000000" pitchFamily="34" charset="-127"/>
              <a:ea typeface="NANUMGOTHIC EXTRABOLD" panose="020D0604000000000000" pitchFamily="34" charset="-127"/>
            </a:endParaRPr>
          </a:p>
          <a:p>
            <a:r>
              <a:rPr kumimoji="1" lang="en-US" altLang="ko-Kore-KR" sz="4800" b="1" i="0" dirty="0">
                <a:solidFill>
                  <a:schemeClr val="tx1"/>
                </a:solidFill>
                <a:latin typeface="NANUMGOTHIC EXTRABOLD" panose="020D0604000000000000" pitchFamily="34" charset="-127"/>
                <a:ea typeface="NANUMGOTHIC EXTRABOLD" panose="020D0604000000000000" pitchFamily="34" charset="-127"/>
              </a:rPr>
              <a:t>x Seoul</a:t>
            </a:r>
            <a:endParaRPr kumimoji="1" lang="ko-Kore-KR" altLang="en-US" sz="4800" b="1" i="0" dirty="0">
              <a:solidFill>
                <a:schemeClr val="tx1"/>
              </a:solidFill>
              <a:latin typeface="NANUMGOTHIC EXTRABOLD" panose="020D0604000000000000" pitchFamily="34" charset="-127"/>
              <a:ea typeface="NANUMGOTHIC EXTRABOLD" panose="020D0604000000000000" pitchFamily="34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428ACCA7-8F57-9D0D-313D-48274F1D8B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47764" y="1403510"/>
            <a:ext cx="3632200" cy="1054100"/>
          </a:xfrm>
          <a:prstGeom prst="rect">
            <a:avLst/>
          </a:prstGeom>
        </p:spPr>
      </p:pic>
      <p:cxnSp>
        <p:nvCxnSpPr>
          <p:cNvPr id="10" name="직선 연결선[R] 9">
            <a:extLst>
              <a:ext uri="{FF2B5EF4-FFF2-40B4-BE49-F238E27FC236}">
                <a16:creationId xmlns:a16="http://schemas.microsoft.com/office/drawing/2014/main" id="{4D1AA9C0-4BE5-B496-6376-92047F223283}"/>
              </a:ext>
            </a:extLst>
          </p:cNvPr>
          <p:cNvCxnSpPr/>
          <p:nvPr userDrawn="1"/>
        </p:nvCxnSpPr>
        <p:spPr>
          <a:xfrm>
            <a:off x="703730" y="4527274"/>
            <a:ext cx="696927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그림 11" descr="헬멧이(가) 표시된 사진&#10;&#10;자동 생성된 설명">
            <a:extLst>
              <a:ext uri="{FF2B5EF4-FFF2-40B4-BE49-F238E27FC236}">
                <a16:creationId xmlns:a16="http://schemas.microsoft.com/office/drawing/2014/main" id="{FF20B4A1-2D79-F7AB-7CCD-D6190553F4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347253" y="2283048"/>
            <a:ext cx="9392478" cy="5283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632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ing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24ACC4D-6C22-786F-EE96-E12EA0B915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4800" y="2664229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83A32E-F292-BB75-B917-167F08F85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703320"/>
            <a:ext cx="9144000" cy="845734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B67962-7DAD-27C7-AE18-58D126B021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641129"/>
            <a:ext cx="9144000" cy="365125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344925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viding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F24ACC4D-6C22-786F-EE96-E12EA0B915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4800" y="2664229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83A32E-F292-BB75-B917-167F08F854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703320"/>
            <a:ext cx="9144000" cy="845734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B67962-7DAD-27C7-AE18-58D126B021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641129"/>
            <a:ext cx="9144000" cy="365125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217656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_1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25383B-3BB2-5B6A-5EFE-8EB8D73F9E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4800" y="2664229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02A9AB-AE88-89CB-1B76-390A69776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B9336-7CF9-6DBE-2B3F-9A8906D1B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55079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_2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F66F68-C8E3-49DD-CD58-1CDF06036E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4800" y="2664229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F888CE-A252-6263-30B8-0AF3FFE1F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F3F87-0131-7BA2-72D5-E08759DB35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B0771-0033-F9B5-EC49-F27E0C6D5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08009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_3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807C16-CC92-2151-D639-06C0FE4232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4800" y="2664229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F888CE-A252-6263-30B8-0AF3FFE1F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F3F87-0131-7BA2-72D5-E08759DB35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1328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B0771-0033-F9B5-EC49-F27E0C6D5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99960" y="1825625"/>
            <a:ext cx="341328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A3BFD12-5F2E-131D-2F93-A7BD75B46FE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944438" y="1825625"/>
            <a:ext cx="341328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679988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_ContentArea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DF7C5E-F00D-A584-927A-EDDC069D00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58919"/>
            <a:ext cx="3266699" cy="405329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2A815C-160E-630F-917E-D1559B6708A8}"/>
              </a:ext>
            </a:extLst>
          </p:cNvPr>
          <p:cNvSpPr/>
          <p:nvPr userDrawn="1"/>
        </p:nvSpPr>
        <p:spPr>
          <a:xfrm>
            <a:off x="4979324" y="0"/>
            <a:ext cx="721267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72AE49C-04B7-ADCD-9CAF-F576C3D79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0250"/>
            <a:ext cx="326669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240022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_Image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DF7C5E-F00D-A584-927A-EDDC069D00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58919"/>
            <a:ext cx="3266699" cy="405329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2A815C-160E-630F-917E-D1559B6708A8}"/>
              </a:ext>
            </a:extLst>
          </p:cNvPr>
          <p:cNvSpPr/>
          <p:nvPr userDrawn="1"/>
        </p:nvSpPr>
        <p:spPr>
          <a:xfrm>
            <a:off x="4979324" y="0"/>
            <a:ext cx="7212676" cy="6858000"/>
          </a:xfrm>
          <a:prstGeom prst="rect">
            <a:avLst/>
          </a:prstGeom>
          <a:solidFill>
            <a:srgbClr val="190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72AE49C-04B7-ADCD-9CAF-F576C3D79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0250"/>
            <a:ext cx="326669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1577BE-79EA-EE78-8557-CDFFAFA41A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77736" y="0"/>
            <a:ext cx="7214264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859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512B8-84D1-44F9-EEFD-D4E46153A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E5BF4EB-139D-0215-28ED-1C6B388D0A9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1527175"/>
            <a:ext cx="10515600" cy="53308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4200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8339FA4-CB47-64F7-0DE2-D1AE4485C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49A80658-64B2-8A16-A5D9-8E8038BBEA5D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8200" y="1819275"/>
            <a:ext cx="10515600" cy="42989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1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_1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525383B-3BB2-5B6A-5EFE-8EB8D73F9E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4800" y="2664229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02A9AB-AE88-89CB-1B76-390A69776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B9336-7CF9-6DBE-2B3F-9A8906D1B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080855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_2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FF66F68-C8E3-49DD-CD58-1CDF06036E3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4800" y="2664229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F888CE-A252-6263-30B8-0AF3FFE1F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F3F87-0131-7BA2-72D5-E08759DB35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B0771-0033-F9B5-EC49-F27E0C6D5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28039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t_3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D807C16-CC92-2151-D639-06C0FE4232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924800" y="2664229"/>
            <a:ext cx="6858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4F888CE-A252-6263-30B8-0AF3FFE1F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FF3F87-0131-7BA2-72D5-E08759DB35F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1328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6B0771-0033-F9B5-EC49-F27E0C6D5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99960" y="1825625"/>
            <a:ext cx="341328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2A3BFD12-5F2E-131D-2F93-A7BD75B46FEC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7944438" y="1825625"/>
            <a:ext cx="341328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29633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_Content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DF7C5E-F00D-A584-927A-EDDC069D00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58919"/>
            <a:ext cx="3266699" cy="405329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2A815C-160E-630F-917E-D1559B6708A8}"/>
              </a:ext>
            </a:extLst>
          </p:cNvPr>
          <p:cNvSpPr/>
          <p:nvPr userDrawn="1"/>
        </p:nvSpPr>
        <p:spPr>
          <a:xfrm>
            <a:off x="4979324" y="0"/>
            <a:ext cx="7212676" cy="6858000"/>
          </a:xfrm>
          <a:prstGeom prst="rect">
            <a:avLst/>
          </a:prstGeom>
          <a:solidFill>
            <a:srgbClr val="190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72AE49C-04B7-ADCD-9CAF-F576C3D79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0250"/>
            <a:ext cx="326669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91335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_Image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DF7C5E-F00D-A584-927A-EDDC069D00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258919"/>
            <a:ext cx="3266699" cy="405329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B2A815C-160E-630F-917E-D1559B6708A8}"/>
              </a:ext>
            </a:extLst>
          </p:cNvPr>
          <p:cNvSpPr/>
          <p:nvPr userDrawn="1"/>
        </p:nvSpPr>
        <p:spPr>
          <a:xfrm>
            <a:off x="4979324" y="0"/>
            <a:ext cx="7212676" cy="6858000"/>
          </a:xfrm>
          <a:prstGeom prst="rect">
            <a:avLst/>
          </a:prstGeom>
          <a:solidFill>
            <a:srgbClr val="190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472AE49C-04B7-ADCD-9CAF-F576C3D79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0250"/>
            <a:ext cx="3266699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1577BE-79EA-EE78-8557-CDFFAFA41A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977736" y="0"/>
            <a:ext cx="7214264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453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512B8-84D1-44F9-EEFD-D4E46153A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E5BF4EB-139D-0215-28ED-1C6B388D0A9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1527175"/>
            <a:ext cx="10515600" cy="53308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9958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8339FA4-CB47-64F7-0DE2-D1AE4485CC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49A80658-64B2-8A16-A5D9-8E8038BBEA5D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838200" y="1819275"/>
            <a:ext cx="10515600" cy="42989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851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6.jp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23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2C637899-29F5-CF0D-BC06-464CFF1DBD7A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0" y="9939"/>
            <a:ext cx="12192000" cy="6838122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77048C-E359-F66D-AD4D-97D47FB30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C945F-7803-9CF7-4561-E707D977A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AD0B5-411C-DD37-3DE1-D299F9DA78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Open Sans" pitchFamily="2" charset="0"/>
                <a:cs typeface="Open Sans" pitchFamily="2" charset="0"/>
              </a:defRPr>
            </a:lvl1pPr>
          </a:lstStyle>
          <a:p>
            <a:fld id="{5ECCB86A-3665-5147-BAC9-7BEF9D6DEA03}" type="datetimeFigureOut">
              <a:rPr lang="en-US" smtClean="0"/>
              <a:pPr/>
              <a:t>1/14/2023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852EC-6A60-0D42-A9E9-DDECCBDFB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  <a:latin typeface="Open Sans" pitchFamily="2" charset="0"/>
                <a:cs typeface="Open Sans" pitchFamily="2" charset="0"/>
              </a:defRPr>
            </a:lvl1pPr>
          </a:lstStyle>
          <a:p>
            <a:fld id="{AE28451E-F2BC-8240-B99D-B1C92C43928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Shape, icon, rectangle&#10;&#10;Description automatically generated">
            <a:extLst>
              <a:ext uri="{FF2B5EF4-FFF2-40B4-BE49-F238E27FC236}">
                <a16:creationId xmlns:a16="http://schemas.microsoft.com/office/drawing/2014/main" id="{16B77DA5-824E-FBA0-B882-81A183CEDA4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192000" y="0"/>
            <a:ext cx="9017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739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 spc="120" baseline="0">
          <a:solidFill>
            <a:schemeClr val="bg1"/>
          </a:solidFill>
          <a:latin typeface="Open Sans Light" pitchFamily="2" charset="0"/>
          <a:ea typeface="+mj-ea"/>
          <a:cs typeface="Open Sans Light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Open Sans" pitchFamily="2" charset="0"/>
          <a:ea typeface="+mn-ea"/>
          <a:cs typeface="Open Sans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Open Sans" pitchFamily="2" charset="0"/>
          <a:ea typeface="+mn-ea"/>
          <a:cs typeface="Open Sans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Open Sans" pitchFamily="2" charset="0"/>
          <a:ea typeface="+mn-ea"/>
          <a:cs typeface="Open Sans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Open Sans" pitchFamily="2" charset="0"/>
          <a:ea typeface="+mn-ea"/>
          <a:cs typeface="Open Sans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Open Sans" pitchFamily="2" charset="0"/>
          <a:ea typeface="+mn-ea"/>
          <a:cs typeface="Open Sans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8EC2931D-4016-1793-9FDA-1F53693ACE79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17721" y="-1"/>
            <a:ext cx="12209721" cy="684806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77048C-E359-F66D-AD4D-97D47FB30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C945F-7803-9CF7-4561-E707D977A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AD0B5-411C-DD37-3DE1-D299F9DA78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Open Sans" pitchFamily="2" charset="0"/>
                <a:cs typeface="Open Sans" pitchFamily="2" charset="0"/>
              </a:defRPr>
            </a:lvl1pPr>
          </a:lstStyle>
          <a:p>
            <a:fld id="{5ECCB86A-3665-5147-BAC9-7BEF9D6DEA03}" type="datetimeFigureOut">
              <a:rPr lang="en-US" smtClean="0"/>
              <a:pPr/>
              <a:t>1/14/2023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852EC-6A60-0D42-A9E9-DDECCBDFB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  <a:latin typeface="Open Sans" pitchFamily="2" charset="0"/>
                <a:cs typeface="Open Sans" pitchFamily="2" charset="0"/>
              </a:defRPr>
            </a:lvl1pPr>
          </a:lstStyle>
          <a:p>
            <a:fld id="{AE28451E-F2BC-8240-B99D-B1C92C43928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Shape, icon, rectangle&#10;&#10;Description automatically generated">
            <a:extLst>
              <a:ext uri="{FF2B5EF4-FFF2-40B4-BE49-F238E27FC236}">
                <a16:creationId xmlns:a16="http://schemas.microsoft.com/office/drawing/2014/main" id="{16B77DA5-824E-FBA0-B882-81A183CEDA4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2192000" y="0"/>
            <a:ext cx="9017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806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 spc="120" baseline="0">
          <a:solidFill>
            <a:schemeClr val="bg1"/>
          </a:solidFill>
          <a:latin typeface="Open Sans Light" pitchFamily="2" charset="0"/>
          <a:ea typeface="+mj-ea"/>
          <a:cs typeface="Open Sans Light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Open Sans" pitchFamily="2" charset="0"/>
          <a:ea typeface="+mn-ea"/>
          <a:cs typeface="Open Sans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Open Sans" pitchFamily="2" charset="0"/>
          <a:ea typeface="+mn-ea"/>
          <a:cs typeface="Open Sans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Open Sans" pitchFamily="2" charset="0"/>
          <a:ea typeface="+mn-ea"/>
          <a:cs typeface="Open Sans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Open Sans" pitchFamily="2" charset="0"/>
          <a:ea typeface="+mn-ea"/>
          <a:cs typeface="Open Sans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bg1"/>
          </a:solidFill>
          <a:latin typeface="Open Sans" pitchFamily="2" charset="0"/>
          <a:ea typeface="+mn-ea"/>
          <a:cs typeface="Open Sans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77048C-E359-F66D-AD4D-97D47FB30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C945F-7803-9CF7-4561-E707D977AB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AD0B5-411C-DD37-3DE1-D299F9DA78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Open Sans" pitchFamily="2" charset="0"/>
                <a:cs typeface="Open Sans" pitchFamily="2" charset="0"/>
              </a:defRPr>
            </a:lvl1pPr>
          </a:lstStyle>
          <a:p>
            <a:fld id="{5ECCB86A-3665-5147-BAC9-7BEF9D6DEA03}" type="datetimeFigureOut">
              <a:rPr lang="en-US" smtClean="0"/>
              <a:pPr/>
              <a:t>1/14/2023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C852EC-6A60-0D42-A9E9-DDECCBDFB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/>
                </a:solidFill>
                <a:latin typeface="Open Sans" pitchFamily="2" charset="0"/>
                <a:cs typeface="Open Sans" pitchFamily="2" charset="0"/>
              </a:defRPr>
            </a:lvl1pPr>
          </a:lstStyle>
          <a:p>
            <a:fld id="{AE28451E-F2BC-8240-B99D-B1C92C43928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Shape, icon, rectangle&#10;&#10;Description automatically generated">
            <a:extLst>
              <a:ext uri="{FF2B5EF4-FFF2-40B4-BE49-F238E27FC236}">
                <a16:creationId xmlns:a16="http://schemas.microsoft.com/office/drawing/2014/main" id="{16B77DA5-824E-FBA0-B882-81A183CEDA4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2192000" y="0"/>
            <a:ext cx="9017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68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i="0" kern="1200" spc="120" baseline="0">
          <a:solidFill>
            <a:schemeClr val="tx1"/>
          </a:solidFill>
          <a:latin typeface="Open Sans Light" pitchFamily="2" charset="0"/>
          <a:ea typeface="+mj-ea"/>
          <a:cs typeface="Open Sans Light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pen Sans" pitchFamily="2" charset="0"/>
          <a:ea typeface="+mn-ea"/>
          <a:cs typeface="Open Sans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Open Sans" pitchFamily="2" charset="0"/>
          <a:ea typeface="+mn-ea"/>
          <a:cs typeface="Open Sans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Open Sans" pitchFamily="2" charset="0"/>
          <a:ea typeface="+mn-ea"/>
          <a:cs typeface="Open Sans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Open Sans" pitchFamily="2" charset="0"/>
          <a:ea typeface="+mn-ea"/>
          <a:cs typeface="Open Sans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Open Sans" pitchFamily="2" charset="0"/>
          <a:ea typeface="+mn-ea"/>
          <a:cs typeface="Open Sans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jacking75/dotnetconf_2023_SuperSocketLite_handson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maso.co.kr/archives/5381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://docs.supersocket.net/v1-6/en-US/The-Built-in-Common-Format-Protocol-Implementation-Templates" TargetMode="External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obileindex.com/mi-chart/weekly-rank/revenue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kerryjiang/SuperSocket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Relationship Id="rId5" Type="http://schemas.openxmlformats.org/officeDocument/2006/relationships/hyperlink" Target="https://github.com/jacking75/SuperSocketLite" TargetMode="Externa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docs.supersocket.net/v1-6/en-US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부제목 2">
            <a:extLst>
              <a:ext uri="{FF2B5EF4-FFF2-40B4-BE49-F238E27FC236}">
                <a16:creationId xmlns:a16="http://schemas.microsoft.com/office/drawing/2014/main" id="{C7DE6C6A-B8E8-C751-8358-534109E87C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sz="3200" dirty="0" err="1"/>
              <a:t>SuperSocketLite</a:t>
            </a:r>
            <a:r>
              <a:rPr lang="ko-KR" altLang="en-US" sz="3200" dirty="0"/>
              <a:t>로 고성능 </a:t>
            </a:r>
            <a:r>
              <a:rPr lang="en-US" altLang="en-US" sz="3200" dirty="0"/>
              <a:t>Socket </a:t>
            </a:r>
            <a:r>
              <a:rPr lang="ko-KR" altLang="en-US" sz="3200" dirty="0"/>
              <a:t>서버 개발하기 </a:t>
            </a:r>
            <a:r>
              <a:rPr lang="en-US" altLang="ko-KR" dirty="0"/>
              <a:t>(</a:t>
            </a:r>
            <a:r>
              <a:rPr lang="en-US" altLang="en-US" dirty="0"/>
              <a:t>Hands-on-Lab </a:t>
            </a:r>
            <a:r>
              <a:rPr lang="ko-KR" altLang="en-US" dirty="0"/>
              <a:t>세션</a:t>
            </a:r>
            <a:r>
              <a:rPr lang="en-US" altLang="ko-KR" dirty="0"/>
              <a:t>)</a:t>
            </a:r>
            <a:endParaRPr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449195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E96750C0-A310-4F11-32FF-619BEBBC1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901" y="113794"/>
            <a:ext cx="7905887" cy="674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49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0B727BC-1FDB-AC13-E719-851E34EFA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2202" y="271604"/>
            <a:ext cx="10115903" cy="5425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008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6D6E937-590D-30EE-DD29-4C5E98F25282}"/>
              </a:ext>
            </a:extLst>
          </p:cNvPr>
          <p:cNvSpPr txBox="1"/>
          <p:nvPr/>
        </p:nvSpPr>
        <p:spPr>
          <a:xfrm>
            <a:off x="543208" y="697117"/>
            <a:ext cx="1117197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800" dirty="0"/>
              <a:t>현재</a:t>
            </a:r>
            <a:r>
              <a:rPr lang="en-US" altLang="ko-KR" sz="4800" dirty="0"/>
              <a:t>(2023.01) </a:t>
            </a:r>
            <a:r>
              <a:rPr lang="en-US" altLang="ko-KR" sz="4800" dirty="0" err="1"/>
              <a:t>SuperSocketLite</a:t>
            </a:r>
            <a:r>
              <a:rPr lang="ko-KR" altLang="en-US" sz="4800" dirty="0"/>
              <a:t>는 </a:t>
            </a:r>
            <a:r>
              <a:rPr lang="en-US" altLang="ko-KR" sz="4800" b="1" dirty="0"/>
              <a:t>.NET 7</a:t>
            </a:r>
            <a:r>
              <a:rPr lang="ko-KR" altLang="en-US" sz="4800" dirty="0"/>
              <a:t>로 프로젝트 설정이 되어 있지만</a:t>
            </a:r>
            <a:r>
              <a:rPr lang="en-US" altLang="ko-KR" sz="4800" dirty="0"/>
              <a:t>, </a:t>
            </a:r>
          </a:p>
          <a:p>
            <a:r>
              <a:rPr lang="ko-KR" altLang="en-US" sz="4800" dirty="0"/>
              <a:t>원한다면 </a:t>
            </a:r>
            <a:r>
              <a:rPr lang="en-US" altLang="ko-KR" sz="4800" b="1" dirty="0"/>
              <a:t>.NET Standard 2.1</a:t>
            </a:r>
            <a:r>
              <a:rPr lang="ko-KR" altLang="en-US" sz="4800" dirty="0"/>
              <a:t>로 프로젝트 설정을 바꿀 수 있음</a:t>
            </a:r>
          </a:p>
        </p:txBody>
      </p:sp>
    </p:spTree>
    <p:extLst>
      <p:ext uri="{BB962C8B-B14F-4D97-AF65-F5344CB8AC3E}">
        <p14:creationId xmlns:p14="http://schemas.microsoft.com/office/powerpoint/2010/main" val="2348157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et's Go&quot; Images – Browse 1,212 Stock Photos, Vectors, and Video | Adobe  Stock">
            <a:extLst>
              <a:ext uri="{FF2B5EF4-FFF2-40B4-BE49-F238E27FC236}">
                <a16:creationId xmlns:a16="http://schemas.microsoft.com/office/drawing/2014/main" id="{80AC8CBC-B1B2-841B-F89A-8CE665454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350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7A658112-4938-E016-7E71-F427D48B3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559" y="22522"/>
            <a:ext cx="11315786" cy="647494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84CCDC-7A48-42F9-25AC-A8FE0E1A0CC0}"/>
              </a:ext>
            </a:extLst>
          </p:cNvPr>
          <p:cNvSpPr txBox="1"/>
          <p:nvPr/>
        </p:nvSpPr>
        <p:spPr>
          <a:xfrm>
            <a:off x="2018921" y="6448040"/>
            <a:ext cx="807116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000" dirty="0">
                <a:hlinkClick r:id="rId3"/>
              </a:rPr>
              <a:t>https://github.com/jacking75/dotnetconf_2023_SuperSocketLite_handson</a:t>
            </a:r>
            <a:r>
              <a:rPr lang="ko-KR" alt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66739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E5536D9E-C118-1935-26B7-85A281B70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200" dirty="0">
                <a:latin typeface="+mj-ea"/>
              </a:rPr>
              <a:t>1. Echo</a:t>
            </a:r>
            <a:r>
              <a:rPr lang="ko-KR" altLang="en-US" sz="3200" dirty="0">
                <a:latin typeface="+mj-ea"/>
              </a:rPr>
              <a:t> </a:t>
            </a:r>
            <a:r>
              <a:rPr lang="en-US" altLang="ko-KR" sz="3200" dirty="0">
                <a:latin typeface="+mj-ea"/>
              </a:rPr>
              <a:t>Server</a:t>
            </a:r>
            <a:endParaRPr lang="ko-Kore-KR" altLang="en-US" sz="3200" dirty="0">
              <a:latin typeface="+mj-ea"/>
            </a:endParaRPr>
          </a:p>
        </p:txBody>
      </p:sp>
      <p:pic>
        <p:nvPicPr>
          <p:cNvPr id="2050" name="Picture 2" descr="메아리는 어떻게 들리게 되는 것일까 : 네이버 포스트">
            <a:extLst>
              <a:ext uri="{FF2B5EF4-FFF2-40B4-BE49-F238E27FC236}">
                <a16:creationId xmlns:a16="http://schemas.microsoft.com/office/drawing/2014/main" id="{FAB81876-3435-A7E4-3FE0-0C03392238DD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79" b="6479"/>
          <a:stretch>
            <a:fillRect/>
          </a:stretch>
        </p:blipFill>
        <p:spPr bwMode="auto">
          <a:xfrm>
            <a:off x="919677" y="1382327"/>
            <a:ext cx="10515600" cy="533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54347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61A33B19-3AF7-33EB-812F-BF7769EB6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736" y="326197"/>
            <a:ext cx="9963005" cy="12291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BD997F1-2FBC-4018-20A6-E4A768ED0ECF}"/>
              </a:ext>
            </a:extLst>
          </p:cNvPr>
          <p:cNvSpPr txBox="1"/>
          <p:nvPr/>
        </p:nvSpPr>
        <p:spPr>
          <a:xfrm>
            <a:off x="424064" y="207847"/>
            <a:ext cx="905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1)</a:t>
            </a:r>
            <a:endParaRPr lang="ko-KR" altLang="en-US" sz="2800" b="1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CEC3CEB6-768D-B717-F953-84EDE2F7C2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253" y="1921453"/>
            <a:ext cx="9567299" cy="806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2DCD42A-4FFD-A76C-5E81-3A2D5ED829E1}"/>
              </a:ext>
            </a:extLst>
          </p:cNvPr>
          <p:cNvSpPr txBox="1"/>
          <p:nvPr/>
        </p:nvSpPr>
        <p:spPr>
          <a:xfrm>
            <a:off x="424063" y="1844859"/>
            <a:ext cx="905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2)</a:t>
            </a:r>
            <a:endParaRPr lang="ko-KR" altLang="en-US" sz="2800" b="1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CE546BA5-7902-7546-F758-3E15F70A0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968" y="3894347"/>
            <a:ext cx="10638717" cy="19813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CD8481-2F4C-6886-7A82-ACA14AD0495A}"/>
              </a:ext>
            </a:extLst>
          </p:cNvPr>
          <p:cNvSpPr txBox="1"/>
          <p:nvPr/>
        </p:nvSpPr>
        <p:spPr>
          <a:xfrm>
            <a:off x="378792" y="3753631"/>
            <a:ext cx="905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3)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837181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3B10668-2FF5-DA77-2B14-8B2FFB2D6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925" y="238708"/>
            <a:ext cx="8571247" cy="2395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ADF82A-55FB-7C84-DA34-096D23E11FB7}"/>
              </a:ext>
            </a:extLst>
          </p:cNvPr>
          <p:cNvSpPr txBox="1"/>
          <p:nvPr/>
        </p:nvSpPr>
        <p:spPr>
          <a:xfrm>
            <a:off x="632289" y="458170"/>
            <a:ext cx="905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4)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706769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E346E45-C918-B920-C9D7-594A4BEE804D}"/>
              </a:ext>
            </a:extLst>
          </p:cNvPr>
          <p:cNvSpPr txBox="1"/>
          <p:nvPr/>
        </p:nvSpPr>
        <p:spPr>
          <a:xfrm>
            <a:off x="632289" y="458170"/>
            <a:ext cx="905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5)</a:t>
            </a:r>
            <a:endParaRPr lang="ko-KR" altLang="en-US" sz="2800" b="1" dirty="0"/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4C6798FA-1F0C-7B94-D6E4-7EE6A368D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046" y="566805"/>
            <a:ext cx="9303943" cy="4711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83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9655CD-3A32-D803-13A4-BE5C2D244B97}"/>
              </a:ext>
            </a:extLst>
          </p:cNvPr>
          <p:cNvSpPr txBox="1"/>
          <p:nvPr/>
        </p:nvSpPr>
        <p:spPr>
          <a:xfrm>
            <a:off x="632289" y="458170"/>
            <a:ext cx="905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6)</a:t>
            </a:r>
            <a:endParaRPr lang="ko-KR" altLang="en-US" sz="2800" b="1" dirty="0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AD8F568D-D847-AB3F-814E-6469A520E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961" y="433625"/>
            <a:ext cx="5082091" cy="18206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C7B372-0D92-04A9-B776-84BE26C3C002}"/>
              </a:ext>
            </a:extLst>
          </p:cNvPr>
          <p:cNvSpPr txBox="1"/>
          <p:nvPr/>
        </p:nvSpPr>
        <p:spPr>
          <a:xfrm>
            <a:off x="3197515" y="1439502"/>
            <a:ext cx="2551435" cy="6133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7644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E5536D9E-C118-1935-26B7-85A281B70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ko-KR" altLang="en-US" sz="6600" dirty="0"/>
              <a:t>목표 </a:t>
            </a:r>
            <a:r>
              <a:rPr lang="en-US" altLang="ko-KR" sz="6600" dirty="0"/>
              <a:t>!!!</a:t>
            </a:r>
            <a:endParaRPr lang="ko-Kore-KR" altLang="en-US" sz="6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307171-0D71-F270-E134-DAAC23CED771}"/>
              </a:ext>
            </a:extLst>
          </p:cNvPr>
          <p:cNvSpPr txBox="1"/>
          <p:nvPr/>
        </p:nvSpPr>
        <p:spPr>
          <a:xfrm>
            <a:off x="838200" y="1690688"/>
            <a:ext cx="1063254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altLang="ko-KR" sz="4400" dirty="0" err="1"/>
              <a:t>SuperSocketLite</a:t>
            </a:r>
            <a:r>
              <a:rPr lang="en-US" altLang="ko-KR" sz="4400" dirty="0"/>
              <a:t> </a:t>
            </a:r>
            <a:r>
              <a:rPr lang="ko-KR" altLang="en-US" sz="4400" dirty="0"/>
              <a:t>라이브러리에 대한 이해</a:t>
            </a:r>
            <a:endParaRPr lang="en-US" altLang="ko-KR" sz="4400" dirty="0"/>
          </a:p>
          <a:p>
            <a:pPr marL="342900" indent="-342900">
              <a:buFont typeface="+mj-lt"/>
              <a:buAutoNum type="arabicPeriod"/>
            </a:pPr>
            <a:endParaRPr lang="en-US" altLang="ko-KR" sz="4400" dirty="0"/>
          </a:p>
          <a:p>
            <a:pPr marL="342900" indent="-342900">
              <a:buFont typeface="+mj-lt"/>
              <a:buAutoNum type="arabicPeriod"/>
            </a:pPr>
            <a:r>
              <a:rPr lang="ko-KR" altLang="en-US" sz="4400" dirty="0"/>
              <a:t>네트워크 프로그램</a:t>
            </a:r>
            <a:r>
              <a:rPr lang="en-US" altLang="ko-KR" sz="4400" dirty="0"/>
              <a:t>(</a:t>
            </a:r>
            <a:r>
              <a:rPr lang="ko-KR" altLang="en-US" sz="4400" dirty="0"/>
              <a:t>서버</a:t>
            </a:r>
            <a:r>
              <a:rPr lang="en-US" altLang="ko-KR" sz="4400" dirty="0"/>
              <a:t>) </a:t>
            </a:r>
            <a:r>
              <a:rPr lang="ko-KR" altLang="en-US" sz="4400" dirty="0"/>
              <a:t>개발하기</a:t>
            </a:r>
          </a:p>
        </p:txBody>
      </p:sp>
    </p:spTree>
    <p:extLst>
      <p:ext uri="{BB962C8B-B14F-4D97-AF65-F5344CB8AC3E}">
        <p14:creationId xmlns:p14="http://schemas.microsoft.com/office/powerpoint/2010/main" val="4028469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5AB2799A-E17F-A135-6E32-C1AE01F96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154" y="559442"/>
            <a:ext cx="9074705" cy="53374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88875EC-1901-B1D2-F95C-347E0CFE3B83}"/>
              </a:ext>
            </a:extLst>
          </p:cNvPr>
          <p:cNvSpPr txBox="1"/>
          <p:nvPr/>
        </p:nvSpPr>
        <p:spPr>
          <a:xfrm>
            <a:off x="632289" y="458170"/>
            <a:ext cx="905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/>
              <a:t>7)</a:t>
            </a:r>
            <a:endParaRPr lang="ko-KR" alt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3041124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9F35AFB-5813-8997-A9A1-0BEE18D5F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874" y="216631"/>
            <a:ext cx="11000252" cy="6166061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B95C5C04-0330-26DF-3634-FCE7F3107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7339" y="1065676"/>
            <a:ext cx="5134692" cy="5620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B00E15-A7CF-F2D8-F5B1-5786C9CCA43D}"/>
              </a:ext>
            </a:extLst>
          </p:cNvPr>
          <p:cNvSpPr txBox="1"/>
          <p:nvPr/>
        </p:nvSpPr>
        <p:spPr>
          <a:xfrm>
            <a:off x="6382692" y="2930329"/>
            <a:ext cx="41283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헤더 정보에서 </a:t>
            </a:r>
            <a:r>
              <a:rPr lang="en-US" altLang="ko-KR" dirty="0"/>
              <a:t>Body</a:t>
            </a:r>
            <a:r>
              <a:rPr lang="ko-KR" altLang="en-US" dirty="0"/>
              <a:t>의 크기를 계산한다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4B07C2-34DE-2E41-3C29-90FF9520B4A0}"/>
              </a:ext>
            </a:extLst>
          </p:cNvPr>
          <p:cNvSpPr txBox="1"/>
          <p:nvPr/>
        </p:nvSpPr>
        <p:spPr>
          <a:xfrm>
            <a:off x="7513010" y="5074491"/>
            <a:ext cx="3170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헤더 와 </a:t>
            </a:r>
            <a:r>
              <a:rPr lang="en-US" altLang="ko-KR" dirty="0"/>
              <a:t>Body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077995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>
            <a:extLst>
              <a:ext uri="{FF2B5EF4-FFF2-40B4-BE49-F238E27FC236}">
                <a16:creationId xmlns:a16="http://schemas.microsoft.com/office/drawing/2014/main" id="{26C2ED75-F836-DC11-3D94-FFAACFF8F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141" y="192159"/>
            <a:ext cx="7019717" cy="5185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139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까짓거 한 번 해보죠&quot; | Daily Log">
            <a:extLst>
              <a:ext uri="{FF2B5EF4-FFF2-40B4-BE49-F238E27FC236}">
                <a16:creationId xmlns:a16="http://schemas.microsoft.com/office/drawing/2014/main" id="{C31A456A-45B8-FE50-9BFF-CA7FC516F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409" y="0"/>
            <a:ext cx="8609450" cy="688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4318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E5536D9E-C118-1935-26B7-85A281B70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200" dirty="0"/>
              <a:t>2. MO Server</a:t>
            </a:r>
            <a:endParaRPr lang="ko-Kore-KR" altLang="en-US" sz="3200" dirty="0"/>
          </a:p>
        </p:txBody>
      </p:sp>
      <p:pic>
        <p:nvPicPr>
          <p:cNvPr id="3074" name="Picture 2" descr="넷마블 오목 설치 바로가기 : 네이버 블로그">
            <a:extLst>
              <a:ext uri="{FF2B5EF4-FFF2-40B4-BE49-F238E27FC236}">
                <a16:creationId xmlns:a16="http://schemas.microsoft.com/office/drawing/2014/main" id="{FC5D6CA4-1720-0481-1153-5339A2A50DA4}"/>
              </a:ext>
            </a:extLst>
          </p:cNvPr>
          <p:cNvPicPr>
            <a:picLocks noGrp="1" noChangeAspect="1" noChangeArrowheads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4" b="15834"/>
          <a:stretch>
            <a:fillRect/>
          </a:stretch>
        </p:blipFill>
        <p:spPr bwMode="auto">
          <a:xfrm>
            <a:off x="838200" y="1527175"/>
            <a:ext cx="5472065" cy="277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진짜 ㅅㅂ 개노답 게임이네. | 배그 인벤">
            <a:extLst>
              <a:ext uri="{FF2B5EF4-FFF2-40B4-BE49-F238E27FC236}">
                <a16:creationId xmlns:a16="http://schemas.microsoft.com/office/drawing/2014/main" id="{B272D37D-13D5-60F4-287A-B9E69286D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175" y="1527174"/>
            <a:ext cx="4936779" cy="2776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1673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20EA3F0-D0CF-3BC6-8F2C-80BBC39CD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336" y="247599"/>
            <a:ext cx="5166510" cy="261560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C803C6C-64B6-06CC-47FF-38E37A110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3864" y="3276125"/>
            <a:ext cx="5166510" cy="316135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B586B2A1-0C65-F334-71C8-7F04A606D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7459" y="3276125"/>
            <a:ext cx="3426102" cy="950242"/>
          </a:xfrm>
          <a:prstGeom prst="rect">
            <a:avLst/>
          </a:prstGeom>
        </p:spPr>
      </p:pic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B55EF2BD-DF59-5F79-08D8-AC88FBAFAAE6}"/>
              </a:ext>
            </a:extLst>
          </p:cNvPr>
          <p:cNvCxnSpPr/>
          <p:nvPr/>
        </p:nvCxnSpPr>
        <p:spPr>
          <a:xfrm flipH="1">
            <a:off x="2924269" y="2725093"/>
            <a:ext cx="1901228" cy="5510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직선 화살표 연결선 9">
            <a:extLst>
              <a:ext uri="{FF2B5EF4-FFF2-40B4-BE49-F238E27FC236}">
                <a16:creationId xmlns:a16="http://schemas.microsoft.com/office/drawing/2014/main" id="{660FDB88-7D90-53E1-0A17-0FFC3C87E028}"/>
              </a:ext>
            </a:extLst>
          </p:cNvPr>
          <p:cNvCxnSpPr>
            <a:cxnSpLocks/>
          </p:cNvCxnSpPr>
          <p:nvPr/>
        </p:nvCxnSpPr>
        <p:spPr>
          <a:xfrm>
            <a:off x="6201624" y="2489703"/>
            <a:ext cx="1466661" cy="78642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97620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BA90CAC-23A2-5EC4-3286-5804844D9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507" y="4438500"/>
            <a:ext cx="5858693" cy="1457528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FDEC6948-AF4C-6A88-D1FC-A6EBB9301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1200" y="4273647"/>
            <a:ext cx="5229955" cy="1533739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CAD6BA7A-BC30-A0A5-C192-E9DC30BB8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507" y="315439"/>
            <a:ext cx="5358285" cy="3333107"/>
          </a:xfrm>
          <a:prstGeom prst="rect">
            <a:avLst/>
          </a:prstGeom>
        </p:spPr>
      </p:pic>
      <p:cxnSp>
        <p:nvCxnSpPr>
          <p:cNvPr id="9" name="직선 화살표 연결선 8">
            <a:extLst>
              <a:ext uri="{FF2B5EF4-FFF2-40B4-BE49-F238E27FC236}">
                <a16:creationId xmlns:a16="http://schemas.microsoft.com/office/drawing/2014/main" id="{2676CD80-752E-766B-3B0D-70D61F99124F}"/>
              </a:ext>
            </a:extLst>
          </p:cNvPr>
          <p:cNvCxnSpPr>
            <a:cxnSpLocks/>
          </p:cNvCxnSpPr>
          <p:nvPr/>
        </p:nvCxnSpPr>
        <p:spPr>
          <a:xfrm>
            <a:off x="4499572" y="3340729"/>
            <a:ext cx="3639493" cy="86913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직선 화살표 연결선 11">
            <a:extLst>
              <a:ext uri="{FF2B5EF4-FFF2-40B4-BE49-F238E27FC236}">
                <a16:creationId xmlns:a16="http://schemas.microsoft.com/office/drawing/2014/main" id="{535E3DE5-D0FC-452C-6EBC-B14896BEFF7C}"/>
              </a:ext>
            </a:extLst>
          </p:cNvPr>
          <p:cNvCxnSpPr>
            <a:cxnSpLocks/>
          </p:cNvCxnSpPr>
          <p:nvPr/>
        </p:nvCxnSpPr>
        <p:spPr>
          <a:xfrm flipH="1">
            <a:off x="1874067" y="2308634"/>
            <a:ext cx="362139" cy="204608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49768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9EA6505-FCED-99D2-39D3-7E35C1A3C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683" y="108641"/>
            <a:ext cx="5950048" cy="5950048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B340FE3E-D77C-C023-131D-CFFDE03E6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790" y="108641"/>
            <a:ext cx="5459243" cy="1566250"/>
          </a:xfrm>
          <a:prstGeom prst="rect">
            <a:avLst/>
          </a:prstGeom>
        </p:spPr>
      </p:pic>
      <p:cxnSp>
        <p:nvCxnSpPr>
          <p:cNvPr id="7" name="직선 화살표 연결선 6">
            <a:extLst>
              <a:ext uri="{FF2B5EF4-FFF2-40B4-BE49-F238E27FC236}">
                <a16:creationId xmlns:a16="http://schemas.microsoft.com/office/drawing/2014/main" id="{FBCEE628-BA68-17C5-0953-DFF57776A776}"/>
              </a:ext>
            </a:extLst>
          </p:cNvPr>
          <p:cNvCxnSpPr>
            <a:cxnSpLocks/>
          </p:cNvCxnSpPr>
          <p:nvPr/>
        </p:nvCxnSpPr>
        <p:spPr>
          <a:xfrm flipV="1">
            <a:off x="4227968" y="799311"/>
            <a:ext cx="3567066" cy="44101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그림 10">
            <a:extLst>
              <a:ext uri="{FF2B5EF4-FFF2-40B4-BE49-F238E27FC236}">
                <a16:creationId xmlns:a16="http://schemas.microsoft.com/office/drawing/2014/main" id="{9D45AE2B-B71F-16DC-3A5C-66AD9CCC0D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7790" y="1930995"/>
            <a:ext cx="5196787" cy="434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9095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>
            <a:extLst>
              <a:ext uri="{FF2B5EF4-FFF2-40B4-BE49-F238E27FC236}">
                <a16:creationId xmlns:a16="http://schemas.microsoft.com/office/drawing/2014/main" id="{E5536D9E-C118-1935-26B7-85A281B70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ore-KR" altLang="en-US"/>
          </a:p>
        </p:txBody>
      </p:sp>
      <p:pic>
        <p:nvPicPr>
          <p:cNvPr id="2" name="그림 개체 틀 1">
            <a:extLst>
              <a:ext uri="{FF2B5EF4-FFF2-40B4-BE49-F238E27FC236}">
                <a16:creationId xmlns:a16="http://schemas.microsoft.com/office/drawing/2014/main" id="{A6B08936-8394-BCB1-91C4-8572B68E97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15689" b="15689"/>
          <a:stretch>
            <a:fillRect/>
          </a:stretch>
        </p:blipFill>
        <p:spPr>
          <a:xfrm>
            <a:off x="838200" y="1527175"/>
            <a:ext cx="10515600" cy="533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9570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까짓거 한 번 해보죠&quot; | Daily Log">
            <a:extLst>
              <a:ext uri="{FF2B5EF4-FFF2-40B4-BE49-F238E27FC236}">
                <a16:creationId xmlns:a16="http://schemas.microsoft.com/office/drawing/2014/main" id="{C31A456A-45B8-FE50-9BFF-CA7FC516FA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409" y="0"/>
            <a:ext cx="8609450" cy="688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0192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9AA2A584-5A56-1616-3B59-BF9AE79DA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641" y="27165"/>
            <a:ext cx="5863234" cy="67131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AE2420-6B80-A8E0-6698-7BC11B36DB96}"/>
              </a:ext>
            </a:extLst>
          </p:cNvPr>
          <p:cNvSpPr txBox="1"/>
          <p:nvPr/>
        </p:nvSpPr>
        <p:spPr>
          <a:xfrm>
            <a:off x="9338648" y="6535735"/>
            <a:ext cx="274772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200" dirty="0">
                <a:hlinkClick r:id="rId3"/>
              </a:rPr>
              <a:t>https://www.imaso.co.kr/archives/5381</a:t>
            </a:r>
            <a:r>
              <a:rPr lang="ko-KR" alt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5961687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79">
            <a:extLst>
              <a:ext uri="{FF2B5EF4-FFF2-40B4-BE49-F238E27FC236}">
                <a16:creationId xmlns:a16="http://schemas.microsoft.com/office/drawing/2014/main" id="{5B6C1A30-17A9-923C-5920-3895E47397DD}"/>
              </a:ext>
            </a:extLst>
          </p:cNvPr>
          <p:cNvSpPr txBox="1"/>
          <p:nvPr/>
        </p:nvSpPr>
        <p:spPr>
          <a:xfrm>
            <a:off x="215925" y="281925"/>
            <a:ext cx="11888558" cy="9884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ko" sz="3000" b="1" dirty="0">
                <a:solidFill>
                  <a:schemeClr val="dk1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The Built-in Common Format Protocol Implementation Templates</a:t>
            </a:r>
          </a:p>
        </p:txBody>
      </p:sp>
      <p:sp>
        <p:nvSpPr>
          <p:cNvPr id="3" name="Shape 280">
            <a:extLst>
              <a:ext uri="{FF2B5EF4-FFF2-40B4-BE49-F238E27FC236}">
                <a16:creationId xmlns:a16="http://schemas.microsoft.com/office/drawing/2014/main" id="{926AAA80-5F71-45D6-C8D6-2ACB49E95E57}"/>
              </a:ext>
            </a:extLst>
          </p:cNvPr>
          <p:cNvSpPr txBox="1"/>
          <p:nvPr/>
        </p:nvSpPr>
        <p:spPr>
          <a:xfrm>
            <a:off x="215925" y="1270424"/>
            <a:ext cx="10704346" cy="489654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lvl="0" indent="-317500" rtl="0">
              <a:lnSpc>
                <a:spcPct val="115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ko" sz="1600" u="sng" dirty="0">
                <a:solidFill>
                  <a:schemeClr val="hlink"/>
                </a:solidFill>
                <a:latin typeface="Malgun Gothic"/>
                <a:ea typeface="Malgun Gothic"/>
                <a:cs typeface="Malgun Gothic"/>
                <a:sym typeface="Malgun Gothic"/>
                <a:hlinkClick r:id="rId2"/>
              </a:rPr>
              <a:t>http://docs.supersocket.net/v1-6/en-US/The-Built-in-Common-Format-Protocol-Implementation-Templates</a:t>
            </a:r>
            <a:r>
              <a:rPr lang="ko" sz="16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ko" sz="1600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457200" lvl="0" indent="-317500" rtl="0">
              <a:lnSpc>
                <a:spcPct val="115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ko" sz="16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TerminatorReceiveFilter - Terminator Protocol</a:t>
            </a:r>
            <a:br>
              <a:rPr lang="en-US" altLang="ko" sz="16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</a:br>
            <a:r>
              <a:rPr lang="ko" sz="16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: 특정 지시어를 지정하여 패킷을 구분한다.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ko" sz="1600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457200" lvl="0" indent="-317500" rtl="0">
              <a:lnSpc>
                <a:spcPct val="115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ko" sz="16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CountSpliterReceiveFilter - Fixed Number Split Parts with Separator Protocol</a:t>
            </a:r>
            <a:br>
              <a:rPr lang="ko" sz="16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</a:br>
            <a:r>
              <a:rPr lang="ko" sz="16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: 특정 지시어로 구분된 단위의 크기를 숫자로 지정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ko" sz="1600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457200" lvl="0" indent="-317500" rtl="0">
              <a:lnSpc>
                <a:spcPct val="115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ko" sz="16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FixedSizeReceiveFilter - Fixed Size Request Protocol</a:t>
            </a:r>
            <a:br>
              <a:rPr lang="ko" sz="16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</a:br>
            <a:r>
              <a:rPr lang="ko" sz="16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: 고정된 바이너리 크기로 패킷을 구분한다.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ko" sz="1600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457200" lvl="0" indent="-317500" rtl="0">
              <a:lnSpc>
                <a:spcPct val="115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ko" sz="16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BeginEndMarkReceiveFilter - The Protocol with Begin and End Mark</a:t>
            </a:r>
            <a:br>
              <a:rPr lang="ko" sz="16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</a:br>
            <a:r>
              <a:rPr lang="ko" sz="16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: 시작과 끝을 구분하는 지시어를 사용하여 패킷을 구분한다.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ko" sz="1600" dirty="0">
              <a:solidFill>
                <a:schemeClr val="dk1"/>
              </a:solidFill>
              <a:latin typeface="Malgun Gothic"/>
              <a:ea typeface="Malgun Gothic"/>
              <a:cs typeface="Malgun Gothic"/>
              <a:sym typeface="Malgun Gothic"/>
            </a:endParaRPr>
          </a:p>
          <a:p>
            <a:pPr marL="457200" lvl="0" indent="-317500" rtl="0">
              <a:lnSpc>
                <a:spcPct val="115000"/>
              </a:lnSpc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ko" sz="16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FixedHeaderReceiveFilter - Fixed Header with Body Length Protocol</a:t>
            </a:r>
            <a:br>
              <a:rPr lang="ko" sz="16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</a:br>
            <a:r>
              <a:rPr lang="ko" sz="1600" dirty="0">
                <a:solidFill>
                  <a:schemeClr val="dk1"/>
                </a:solidFill>
                <a:latin typeface="Malgun Gothic"/>
                <a:ea typeface="Malgun Gothic"/>
                <a:cs typeface="Malgun Gothic"/>
                <a:sym typeface="Malgun Gothic"/>
              </a:rPr>
              <a:t>: 헤더와 보디로 나누어서 이것들의 크기에 의해서 패킷을 구분한다.</a:t>
            </a:r>
          </a:p>
        </p:txBody>
      </p:sp>
    </p:spTree>
    <p:extLst>
      <p:ext uri="{BB962C8B-B14F-4D97-AF65-F5344CB8AC3E}">
        <p14:creationId xmlns:p14="http://schemas.microsoft.com/office/powerpoint/2010/main" val="19648114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52">
            <a:extLst>
              <a:ext uri="{FF2B5EF4-FFF2-40B4-BE49-F238E27FC236}">
                <a16:creationId xmlns:a16="http://schemas.microsoft.com/office/drawing/2014/main" id="{7186AC32-9F15-34CB-2144-7D3A9FEAC209}"/>
              </a:ext>
            </a:extLst>
          </p:cNvPr>
          <p:cNvSpPr txBox="1"/>
          <p:nvPr/>
        </p:nvSpPr>
        <p:spPr>
          <a:xfrm>
            <a:off x="277875" y="188950"/>
            <a:ext cx="7960500" cy="7113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ko" sz="3000" b="1" dirty="0">
                <a:latin typeface="맑은 고딕" panose="020B0503020000020004" pitchFamily="50" charset="-127"/>
                <a:ea typeface="맑은 고딕" panose="020B0503020000020004" pitchFamily="50" charset="-127"/>
              </a:rPr>
              <a:t>네트워크 옵션 파라미터</a:t>
            </a:r>
          </a:p>
        </p:txBody>
      </p:sp>
      <p:sp>
        <p:nvSpPr>
          <p:cNvPr id="3" name="Shape 153">
            <a:extLst>
              <a:ext uri="{FF2B5EF4-FFF2-40B4-BE49-F238E27FC236}">
                <a16:creationId xmlns:a16="http://schemas.microsoft.com/office/drawing/2014/main" id="{6B1F46A3-1E74-A757-7240-0A8B87C61D7B}"/>
              </a:ext>
            </a:extLst>
          </p:cNvPr>
          <p:cNvSpPr txBox="1"/>
          <p:nvPr/>
        </p:nvSpPr>
        <p:spPr>
          <a:xfrm>
            <a:off x="461274" y="900250"/>
            <a:ext cx="11027574" cy="5374799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buNone/>
            </a:pPr>
            <a:r>
              <a:rPr lang="ko" b="1" dirty="0"/>
              <a:t>maxWorkingThreads</a:t>
            </a:r>
            <a:r>
              <a:rPr lang="ko" dirty="0"/>
              <a:t>: maximum working threads count of .NET thread pool;</a:t>
            </a:r>
          </a:p>
          <a:p>
            <a:pPr marL="0" lvl="0" indent="0" rtl="0">
              <a:lnSpc>
                <a:spcPct val="115000"/>
              </a:lnSpc>
              <a:buNone/>
            </a:pPr>
            <a:r>
              <a:rPr lang="ko" b="1" dirty="0"/>
              <a:t>minWorkingThreads</a:t>
            </a:r>
            <a:r>
              <a:rPr lang="ko" dirty="0"/>
              <a:t>: minimum working threads count of .NET thread pool;</a:t>
            </a:r>
          </a:p>
          <a:p>
            <a:endParaRPr lang="ko" dirty="0"/>
          </a:p>
          <a:p>
            <a:pPr marL="0" lvl="0" indent="0" rtl="0">
              <a:lnSpc>
                <a:spcPct val="115000"/>
              </a:lnSpc>
              <a:buNone/>
            </a:pPr>
            <a:r>
              <a:rPr lang="ko" b="1" dirty="0"/>
              <a:t>maxCompletionPortThreads</a:t>
            </a:r>
            <a:r>
              <a:rPr lang="ko" dirty="0"/>
              <a:t>: maximum completion threads count of .NET thread pool;</a:t>
            </a:r>
          </a:p>
          <a:p>
            <a:pPr marL="0" lvl="0" indent="0" rtl="0">
              <a:lnSpc>
                <a:spcPct val="115000"/>
              </a:lnSpc>
              <a:buNone/>
            </a:pPr>
            <a:r>
              <a:rPr lang="ko" b="1" dirty="0"/>
              <a:t>minCompletionPortThreads</a:t>
            </a:r>
            <a:r>
              <a:rPr lang="ko" dirty="0"/>
              <a:t>: minimum completion threads count of .NET thread pool;</a:t>
            </a:r>
          </a:p>
          <a:p>
            <a:endParaRPr lang="en-US" altLang="ko" dirty="0"/>
          </a:p>
          <a:p>
            <a:pPr marL="0" lvl="0" indent="0" rtl="0">
              <a:lnSpc>
                <a:spcPct val="115000"/>
              </a:lnSpc>
              <a:buNone/>
            </a:pPr>
            <a:r>
              <a:rPr lang="ko" altLang="ko-KR" b="1" dirty="0"/>
              <a:t>ip</a:t>
            </a:r>
            <a:r>
              <a:rPr lang="ko" altLang="ko-KR" dirty="0"/>
              <a:t>: the ip of the server instance listens. You can set an exact ip, you also can set the below values Any - all IPv4 address IPv6Any - all IPv6 address</a:t>
            </a:r>
          </a:p>
          <a:p>
            <a:pPr marL="0" lvl="0" indent="0" rtl="0">
              <a:lnSpc>
                <a:spcPct val="115000"/>
              </a:lnSpc>
              <a:buNone/>
            </a:pPr>
            <a:r>
              <a:rPr lang="ko" altLang="ko-KR" b="1" dirty="0"/>
              <a:t>port</a:t>
            </a:r>
            <a:r>
              <a:rPr lang="ko" altLang="ko-KR" dirty="0"/>
              <a:t>: the port of the server instance listens;</a:t>
            </a:r>
          </a:p>
          <a:p>
            <a:pPr>
              <a:lnSpc>
                <a:spcPct val="115000"/>
              </a:lnSpc>
            </a:pPr>
            <a:r>
              <a:rPr lang="ko" altLang="ko-KR" b="1" dirty="0"/>
              <a:t>mode</a:t>
            </a:r>
            <a:r>
              <a:rPr lang="ko" altLang="ko-KR" dirty="0"/>
              <a:t>: the socket server's running mode, Tcp (default) or Udp;</a:t>
            </a:r>
          </a:p>
          <a:p>
            <a:pPr marL="0" lvl="0" indent="0" rtl="0">
              <a:lnSpc>
                <a:spcPct val="115000"/>
              </a:lnSpc>
              <a:buNone/>
            </a:pPr>
            <a:endParaRPr lang="en-US" altLang="ko" b="1" dirty="0"/>
          </a:p>
          <a:p>
            <a:pPr marL="0" lvl="0" indent="0" rtl="0">
              <a:lnSpc>
                <a:spcPct val="115000"/>
              </a:lnSpc>
              <a:buNone/>
            </a:pPr>
            <a:r>
              <a:rPr lang="ko" altLang="ko-KR" b="1" dirty="0"/>
              <a:t>listenBacklog</a:t>
            </a:r>
            <a:r>
              <a:rPr lang="ko" altLang="ko-KR" dirty="0"/>
              <a:t>: the listen back log size;</a:t>
            </a:r>
          </a:p>
        </p:txBody>
      </p:sp>
    </p:spTree>
    <p:extLst>
      <p:ext uri="{BB962C8B-B14F-4D97-AF65-F5344CB8AC3E}">
        <p14:creationId xmlns:p14="http://schemas.microsoft.com/office/powerpoint/2010/main" val="8318180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165">
            <a:extLst>
              <a:ext uri="{FF2B5EF4-FFF2-40B4-BE49-F238E27FC236}">
                <a16:creationId xmlns:a16="http://schemas.microsoft.com/office/drawing/2014/main" id="{1BC4F566-79D3-D30A-C176-60C852B80CF2}"/>
              </a:ext>
            </a:extLst>
          </p:cNvPr>
          <p:cNvSpPr txBox="1"/>
          <p:nvPr/>
        </p:nvSpPr>
        <p:spPr>
          <a:xfrm>
            <a:off x="278775" y="207015"/>
            <a:ext cx="10884148" cy="5397300"/>
          </a:xfrm>
          <a:prstGeom prst="rect">
            <a:avLst/>
          </a:prstGeom>
          <a:noFill/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15000"/>
              </a:lnSpc>
              <a:buNone/>
            </a:pPr>
            <a:r>
              <a:rPr lang="ko" b="1" dirty="0"/>
              <a:t>sendTimeOut</a:t>
            </a:r>
            <a:r>
              <a:rPr lang="ko" dirty="0"/>
              <a:t>: sending data timeout;</a:t>
            </a:r>
          </a:p>
          <a:p>
            <a:pPr marL="0" lvl="0" indent="0" rtl="0">
              <a:lnSpc>
                <a:spcPct val="115000"/>
              </a:lnSpc>
              <a:buNone/>
            </a:pPr>
            <a:r>
              <a:rPr lang="ko" b="1" dirty="0"/>
              <a:t>sendingQueueSize</a:t>
            </a:r>
            <a:r>
              <a:rPr lang="ko" dirty="0"/>
              <a:t>: the sending queue's maximum size;</a:t>
            </a:r>
          </a:p>
          <a:p>
            <a:endParaRPr lang="ko" dirty="0"/>
          </a:p>
          <a:p>
            <a:pPr marL="0" lvl="0" indent="0" rtl="0">
              <a:lnSpc>
                <a:spcPct val="115000"/>
              </a:lnSpc>
              <a:buNone/>
            </a:pPr>
            <a:r>
              <a:rPr lang="ko" b="1" dirty="0"/>
              <a:t>maxConnectionNumber</a:t>
            </a:r>
            <a:r>
              <a:rPr lang="ko" dirty="0"/>
              <a:t>: maximum connection number the server instance allow to connect at the same time;</a:t>
            </a:r>
          </a:p>
          <a:p>
            <a:endParaRPr lang="en-US" altLang="ko" dirty="0"/>
          </a:p>
          <a:p>
            <a:r>
              <a:rPr lang="ko" altLang="ko-KR" b="1" dirty="0"/>
              <a:t>maxRequestLength</a:t>
            </a:r>
            <a:r>
              <a:rPr lang="ko" altLang="ko-KR" dirty="0"/>
              <a:t>: The maximum allowed request length, default value is 1024;</a:t>
            </a:r>
          </a:p>
          <a:p>
            <a:pPr marL="0" lvl="0" indent="0" rtl="0">
              <a:lnSpc>
                <a:spcPct val="115000"/>
              </a:lnSpc>
              <a:buNone/>
            </a:pPr>
            <a:r>
              <a:rPr lang="ko" b="1" dirty="0"/>
              <a:t>receiveBufferSize</a:t>
            </a:r>
            <a:r>
              <a:rPr lang="ko" dirty="0"/>
              <a:t>: receiving buffer size; 세션당</a:t>
            </a:r>
          </a:p>
          <a:p>
            <a:pPr marL="0" lvl="0" indent="0" rtl="0">
              <a:lnSpc>
                <a:spcPct val="115000"/>
              </a:lnSpc>
              <a:buNone/>
            </a:pPr>
            <a:r>
              <a:rPr lang="ko" b="1" dirty="0"/>
              <a:t>sendBufferSize</a:t>
            </a:r>
            <a:r>
              <a:rPr lang="ko" dirty="0"/>
              <a:t>: sending buffer size;  </a:t>
            </a:r>
            <a:r>
              <a:rPr lang="ko" dirty="0">
                <a:solidFill>
                  <a:schemeClr val="dk1"/>
                </a:solidFill>
              </a:rPr>
              <a:t>세션당</a:t>
            </a:r>
          </a:p>
          <a:p>
            <a:endParaRPr lang="ko" dirty="0">
              <a:solidFill>
                <a:schemeClr val="dk1"/>
              </a:solidFill>
            </a:endParaRPr>
          </a:p>
          <a:p>
            <a:pPr marL="0" lvl="0" indent="0" rtl="0">
              <a:lnSpc>
                <a:spcPct val="115000"/>
              </a:lnSpc>
              <a:buNone/>
            </a:pPr>
            <a:r>
              <a:rPr lang="ko" b="1" dirty="0"/>
              <a:t>syncSend</a:t>
            </a:r>
            <a:r>
              <a:rPr lang="ko" dirty="0"/>
              <a:t>: sending data in sync mode, default value: false;</a:t>
            </a:r>
          </a:p>
          <a:p>
            <a:endParaRPr lang="ko" dirty="0"/>
          </a:p>
          <a:p>
            <a:pPr marL="0" lvl="0" indent="0" rtl="0">
              <a:lnSpc>
                <a:spcPct val="115000"/>
              </a:lnSpc>
              <a:buNone/>
            </a:pPr>
            <a:r>
              <a:rPr lang="ko" b="1" dirty="0"/>
              <a:t>clearIdleSession</a:t>
            </a:r>
            <a:r>
              <a:rPr lang="ko" dirty="0"/>
              <a:t>: true or false, whether clear idle sessions, default value is false;</a:t>
            </a:r>
          </a:p>
          <a:p>
            <a:pPr marL="0" lvl="0" indent="0" rtl="0">
              <a:lnSpc>
                <a:spcPct val="115000"/>
              </a:lnSpc>
              <a:buNone/>
            </a:pPr>
            <a:r>
              <a:rPr lang="ko" b="1" dirty="0"/>
              <a:t>clearIdleSessionInterval</a:t>
            </a:r>
            <a:r>
              <a:rPr lang="ko" dirty="0"/>
              <a:t>: the clearing timeout idle session interval, default value is 120, in seconds;</a:t>
            </a:r>
          </a:p>
          <a:p>
            <a:pPr marL="0" lvl="0" indent="0" rtl="0">
              <a:lnSpc>
                <a:spcPct val="115000"/>
              </a:lnSpc>
              <a:buNone/>
            </a:pPr>
            <a:r>
              <a:rPr lang="ko" b="1" dirty="0"/>
              <a:t>idleSessionTimeOut</a:t>
            </a:r>
            <a:r>
              <a:rPr lang="ko" dirty="0"/>
              <a:t>: The session timeout period. Default value is 300, in seconds;</a:t>
            </a:r>
          </a:p>
        </p:txBody>
      </p:sp>
    </p:spTree>
    <p:extLst>
      <p:ext uri="{BB962C8B-B14F-4D97-AF65-F5344CB8AC3E}">
        <p14:creationId xmlns:p14="http://schemas.microsoft.com/office/powerpoint/2010/main" val="15617150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1AFE484C-1B67-9C0D-E708-A608B79B7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7115" y="365125"/>
            <a:ext cx="4829849" cy="5287113"/>
          </a:xfrm>
          <a:prstGeom prst="rect">
            <a:avLst/>
          </a:prstGeom>
        </p:spPr>
      </p:pic>
      <p:sp>
        <p:nvSpPr>
          <p:cNvPr id="4" name="제목 3">
            <a:extLst>
              <a:ext uri="{FF2B5EF4-FFF2-40B4-BE49-F238E27FC236}">
                <a16:creationId xmlns:a16="http://schemas.microsoft.com/office/drawing/2014/main" id="{553D9F94-832B-A782-54DA-7497A16F67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091820" cy="2459556"/>
          </a:xfrm>
        </p:spPr>
        <p:txBody>
          <a:bodyPr/>
          <a:lstStyle/>
          <a:p>
            <a:r>
              <a:rPr lang="ko-KR" altLang="en-US" dirty="0"/>
              <a:t>일부 복불 좀 했습니다 </a:t>
            </a:r>
            <a:r>
              <a:rPr lang="en-US" altLang="ko-KR" dirty="0"/>
              <a:t>^^;;</a:t>
            </a:r>
            <a:endParaRPr lang="ko-Kore-KR" altLang="en-US" dirty="0"/>
          </a:p>
        </p:txBody>
      </p:sp>
    </p:spTree>
    <p:extLst>
      <p:ext uri="{BB962C8B-B14F-4D97-AF65-F5344CB8AC3E}">
        <p14:creationId xmlns:p14="http://schemas.microsoft.com/office/powerpoint/2010/main" val="2492601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99373EE4-23E4-2F29-A4F3-E9432CF32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7115" y="27179"/>
            <a:ext cx="9383387" cy="64251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2120D0-4414-CE2D-DA37-5AF18CBC0D7D}"/>
              </a:ext>
            </a:extLst>
          </p:cNvPr>
          <p:cNvSpPr txBox="1"/>
          <p:nvPr/>
        </p:nvSpPr>
        <p:spPr>
          <a:xfrm>
            <a:off x="5373232" y="6423438"/>
            <a:ext cx="65456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hlinkClick r:id="rId3"/>
              </a:rPr>
              <a:t>https://www.mobileindex.com/mi-chart/weekly-rank/revenue</a:t>
            </a:r>
            <a:r>
              <a:rPr lang="ko-KR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7594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34F99AA4-1F81-2744-777E-75766C1141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90" y="620555"/>
            <a:ext cx="6835115" cy="389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extLst>
              <a:ext uri="{FF2B5EF4-FFF2-40B4-BE49-F238E27FC236}">
                <a16:creationId xmlns:a16="http://schemas.microsoft.com/office/drawing/2014/main" id="{CF1C691E-E689-91BF-BCA4-76443FBB3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90" y="4700147"/>
            <a:ext cx="2543270" cy="94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>
            <a:extLst>
              <a:ext uri="{FF2B5EF4-FFF2-40B4-BE49-F238E27FC236}">
                <a16:creationId xmlns:a16="http://schemas.microsoft.com/office/drawing/2014/main" id="{06D103CB-99C6-F336-49D1-CC9EE7F488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247" y="582675"/>
            <a:ext cx="3928639" cy="3928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58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0A725069-0C5C-01EE-01C9-498DA73EA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84" y="144855"/>
            <a:ext cx="4284558" cy="61518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0F2632C-5693-4327-7A90-91A0AACFF26F}"/>
              </a:ext>
            </a:extLst>
          </p:cNvPr>
          <p:cNvSpPr txBox="1"/>
          <p:nvPr/>
        </p:nvSpPr>
        <p:spPr>
          <a:xfrm>
            <a:off x="415284" y="6343813"/>
            <a:ext cx="45403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hlinkClick r:id="rId3"/>
              </a:rPr>
              <a:t>https://github.com/kerryjiang/SuperSocket</a:t>
            </a:r>
            <a:r>
              <a:rPr lang="ko-KR" altLang="en-US" dirty="0"/>
              <a:t> 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C369CB7A-6722-7899-462C-E939E448D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1099" y="144855"/>
            <a:ext cx="6757018" cy="43894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07E05A-00B5-8DFC-87AA-C21C92A99985}"/>
              </a:ext>
            </a:extLst>
          </p:cNvPr>
          <p:cNvSpPr txBox="1"/>
          <p:nvPr/>
        </p:nvSpPr>
        <p:spPr>
          <a:xfrm>
            <a:off x="5300804" y="4534343"/>
            <a:ext cx="4612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hlinkClick r:id="rId5"/>
              </a:rPr>
              <a:t>https://github.com/jacking75/SuperSocketLite</a:t>
            </a:r>
            <a:r>
              <a:rPr lang="ko-KR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1857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86F964-A07C-D8B7-ACE9-776DE8B9E89E}"/>
              </a:ext>
            </a:extLst>
          </p:cNvPr>
          <p:cNvSpPr txBox="1"/>
          <p:nvPr/>
        </p:nvSpPr>
        <p:spPr>
          <a:xfrm>
            <a:off x="719751" y="412087"/>
            <a:ext cx="10678562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ko-KR" sz="3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SuperSocketLite</a:t>
            </a:r>
            <a:r>
              <a:rPr lang="ko-KR" altLang="en-US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는 처음에는 </a:t>
            </a:r>
            <a:r>
              <a:rPr lang="en-US" altLang="ko-KR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.NET Core</a:t>
            </a:r>
            <a:r>
              <a:rPr lang="ko-KR" altLang="en-US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를 지원하고</a:t>
            </a:r>
            <a:r>
              <a:rPr lang="en-US" altLang="ko-KR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ko-KR" altLang="en-US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게임 개발에 사용되는 최소 기능만 유지하는 것이 목표</a:t>
            </a:r>
            <a:r>
              <a:rPr lang="en-US" altLang="ko-KR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ko-KR" altLang="en-US" sz="3200" b="0" dirty="0">
              <a:effectLst/>
            </a:endParaRPr>
          </a:p>
          <a:p>
            <a:pPr rtl="0">
              <a:spcBef>
                <a:spcPts val="0"/>
              </a:spcBef>
              <a:spcAft>
                <a:spcPts val="0"/>
              </a:spcAft>
            </a:pPr>
            <a:br>
              <a:rPr lang="ko-KR" altLang="en-US" sz="3200" b="0" dirty="0">
                <a:effectLst/>
              </a:rPr>
            </a:br>
            <a:r>
              <a:rPr lang="ko-KR" altLang="en-US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그러나 </a:t>
            </a:r>
            <a:r>
              <a:rPr lang="en-US" altLang="ko-KR" sz="32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SuperSocket</a:t>
            </a:r>
            <a:r>
              <a:rPr lang="en-US" altLang="ko-KR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1.6 </a:t>
            </a:r>
            <a:r>
              <a:rPr lang="ko-KR" altLang="en-US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버전을 사용한 애플리케이션을 쉽게 </a:t>
            </a:r>
            <a:r>
              <a:rPr lang="en-US" altLang="ko-KR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.NET Core</a:t>
            </a:r>
            <a:r>
              <a:rPr lang="ko-KR" altLang="en-US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로 변환할 수 있도록 하기 위해 </a:t>
            </a:r>
            <a:r>
              <a:rPr lang="en-US" altLang="ko-KR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.NET Core</a:t>
            </a:r>
            <a:r>
              <a:rPr lang="ko-KR" altLang="en-US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에서 지원하지 않는 기능만 제거하였음</a:t>
            </a:r>
            <a:r>
              <a:rPr lang="en-US" altLang="ko-KR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ko-KR" altLang="en-US" sz="3200" b="0" dirty="0">
              <a:effectLst/>
            </a:endParaRPr>
          </a:p>
          <a:p>
            <a:br>
              <a:rPr lang="ko-KR" altLang="en-US" sz="3200" dirty="0"/>
            </a:br>
            <a:endParaRPr lang="ko-KR" altLang="en-US" sz="3200" dirty="0"/>
          </a:p>
        </p:txBody>
      </p:sp>
    </p:spTree>
    <p:extLst>
      <p:ext uri="{BB962C8B-B14F-4D97-AF65-F5344CB8AC3E}">
        <p14:creationId xmlns:p14="http://schemas.microsoft.com/office/powerpoint/2010/main" val="825469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CB63C1-FAA4-7BDB-301B-0CE3434F17AB}"/>
              </a:ext>
            </a:extLst>
          </p:cNvPr>
          <p:cNvSpPr txBox="1"/>
          <p:nvPr/>
        </p:nvSpPr>
        <p:spPr>
          <a:xfrm>
            <a:off x="6962115" y="72427"/>
            <a:ext cx="535512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ko-KR" sz="24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SuperSocket</a:t>
            </a:r>
            <a:r>
              <a:rPr lang="en-US" altLang="ko-KR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1.6 </a:t>
            </a:r>
            <a:r>
              <a:rPr lang="ko-KR" altLang="en-US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버전과 거의 비슷하므로 기존의 문서를 참고해도 된다</a:t>
            </a:r>
            <a:r>
              <a:rPr lang="en-US" altLang="ko-KR" sz="2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ko-KR" altLang="en-US" sz="2400" b="0" dirty="0">
              <a:effectLst/>
            </a:endParaRPr>
          </a:p>
          <a:p>
            <a:br>
              <a:rPr lang="ko-KR" altLang="en-US" sz="2400" dirty="0"/>
            </a:br>
            <a:endParaRPr lang="ko-KR" altLang="en-US" sz="24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C14AD6E-0918-70A8-0A49-27C25623B4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70" y="72427"/>
            <a:ext cx="6481604" cy="6713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81772F-F2C2-EE0F-10EF-C7AD710C74B0}"/>
              </a:ext>
            </a:extLst>
          </p:cNvPr>
          <p:cNvSpPr txBox="1"/>
          <p:nvPr/>
        </p:nvSpPr>
        <p:spPr>
          <a:xfrm>
            <a:off x="7183925" y="6314916"/>
            <a:ext cx="47092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US" altLang="ko-KR" sz="1800" b="0" i="0" u="sng" strike="noStrike" dirty="0">
                <a:solidFill>
                  <a:srgbClr val="0097A7"/>
                </a:solidFill>
                <a:effectLst/>
                <a:latin typeface="Arial" panose="020B0604020202020204" pitchFamily="34" charset="0"/>
                <a:hlinkClick r:id="rId3"/>
              </a:rPr>
              <a:t>http://docs.supersocket.net/v1-6/en-US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05379272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508</TotalTime>
  <Words>548</Words>
  <Application>Microsoft Office PowerPoint</Application>
  <PresentationFormat>와이드스크린</PresentationFormat>
  <Paragraphs>68</Paragraphs>
  <Slides>32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8</vt:i4>
      </vt:variant>
      <vt:variant>
        <vt:lpstr>테마</vt:lpstr>
      </vt:variant>
      <vt:variant>
        <vt:i4>3</vt:i4>
      </vt:variant>
      <vt:variant>
        <vt:lpstr>슬라이드 제목</vt:lpstr>
      </vt:variant>
      <vt:variant>
        <vt:i4>32</vt:i4>
      </vt:variant>
    </vt:vector>
  </HeadingPairs>
  <TitlesOfParts>
    <vt:vector size="43" baseType="lpstr">
      <vt:lpstr>Open Sans Light</vt:lpstr>
      <vt:lpstr>Calibri</vt:lpstr>
      <vt:lpstr>NanumGothic</vt:lpstr>
      <vt:lpstr>Open Sans</vt:lpstr>
      <vt:lpstr>Malgun Gothic</vt:lpstr>
      <vt:lpstr>NANUMGOTHIC EXTRABOLD</vt:lpstr>
      <vt:lpstr>Arial</vt:lpstr>
      <vt:lpstr>Malgun Gothic</vt:lpstr>
      <vt:lpstr>2_Office Theme</vt:lpstr>
      <vt:lpstr>1_Office Theme</vt:lpstr>
      <vt:lpstr>3_Office Theme</vt:lpstr>
      <vt:lpstr>PowerPoint 프레젠테이션</vt:lpstr>
      <vt:lpstr>목표 !!!</vt:lpstr>
      <vt:lpstr>PowerPoint 프레젠테이션</vt:lpstr>
      <vt:lpstr>일부 복불 좀 했습니다 ^^;;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1. Echo Server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2. MO Server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Jacob Dickey (Kforce)</dc:creator>
  <cp:lastModifiedBy>흥배</cp:lastModifiedBy>
  <cp:revision>36</cp:revision>
  <dcterms:created xsi:type="dcterms:W3CDTF">2022-10-11T15:09:05Z</dcterms:created>
  <dcterms:modified xsi:type="dcterms:W3CDTF">2023-01-14T08:45:25Z</dcterms:modified>
</cp:coreProperties>
</file>